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Outfit ExtraBold"/>
      <p:bold r:id="rId13"/>
    </p:embeddedFont>
    <p:embeddedFont>
      <p:font typeface="Outfit"/>
      <p:regular r:id="rId14"/>
      <p:bold r:id="rId15"/>
    </p:embeddedFont>
    <p:embeddedFont>
      <p:font typeface="Outfit Medium"/>
      <p:regular r:id="rId16"/>
      <p:bold r:id="rId17"/>
    </p:embeddedFont>
    <p:embeddedFont>
      <p:font typeface="Outfit SemiBo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OutfitExtraBold-bold.fntdata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Outfit-bold.fntdata"/><Relationship Id="rId14" Type="http://schemas.openxmlformats.org/officeDocument/2006/relationships/font" Target="fonts/Outfit-regular.fntdata"/><Relationship Id="rId17" Type="http://schemas.openxmlformats.org/officeDocument/2006/relationships/font" Target="fonts/OutfitMedium-bold.fntdata"/><Relationship Id="rId16" Type="http://schemas.openxmlformats.org/officeDocument/2006/relationships/font" Target="fonts/OutfitMedium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OutfitSemiBold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OutfitSemiBol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3dfc30639e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3dfc30639e_6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3dfc30639e_2_8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3" name="Google Shape;133;g33dfc30639e_2_8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34" name="Google Shape;134;g33dfc30639e_2_80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33dfc30639e_2_80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33dfc30639e_2_80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7" name="Google Shape;137;g33dfc30639e_2_80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3e1453bd18_1_2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46" name="Google Shape;146;g33e1453bd18_1_2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47" name="Google Shape;147;g33e1453bd18_1_21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33e1453bd18_1_21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33e1453bd18_1_21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0" name="Google Shape;150;g33e1453bd18_1_21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3dfc30639e_0_14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8" name="Google Shape;158;g33dfc30639e_0_14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59" name="Google Shape;159;g33dfc30639e_0_149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33dfc30639e_0_149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33dfc30639e_0_149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2" name="Google Shape;162;g33dfc30639e_0_149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461d543aac_0_2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0" name="Google Shape;170;g3461d543aac_0_2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1" name="Google Shape;171;g3461d543aac_0_26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3461d543aac_0_26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3461d543aac_0_26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4" name="Google Shape;174;g3461d543aac_0_26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461d543aac_1_5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81" name="Google Shape;181;g3461d543aac_1_5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82" name="Google Shape;182;g3461d543aac_1_55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3461d543aac_1_55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3461d543aac_1_55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85" name="Google Shape;185;g3461d543aac_1_55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25"/>
          <p:cNvSpPr txBox="1"/>
          <p:nvPr/>
        </p:nvSpPr>
        <p:spPr>
          <a:xfrm>
            <a:off x="466650" y="1501550"/>
            <a:ext cx="8125800" cy="23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Category Code: </a:t>
            </a:r>
            <a:r>
              <a:rPr lang="en" sz="21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Open Innovation</a:t>
            </a:r>
            <a:endParaRPr sz="21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just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Problem Statement Title:</a:t>
            </a:r>
            <a:r>
              <a:rPr b="1" lang="en" sz="1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r>
              <a:rPr lang="en" sz="19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Empowering Women Through a Centralized Digital Platform</a:t>
            </a:r>
            <a:endParaRPr sz="19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just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Team Name: </a:t>
            </a:r>
            <a:r>
              <a:rPr lang="en" sz="21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$ git commit -m "issues"</a:t>
            </a:r>
            <a:endParaRPr sz="21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just">
              <a:lnSpc>
                <a:spcPct val="90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Institute Name: </a:t>
            </a:r>
            <a:r>
              <a:rPr lang="en" sz="19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Vivekanand Education Society’s Institute of Technology</a:t>
            </a:r>
            <a:endParaRPr sz="2200">
              <a:solidFill>
                <a:srgbClr val="CCA677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0" name="Google Shape;140;p26"/>
          <p:cNvSpPr txBox="1"/>
          <p:nvPr/>
        </p:nvSpPr>
        <p:spPr>
          <a:xfrm>
            <a:off x="500575" y="235575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Idea / Approach details (&amp; implemented features) </a:t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668200" y="1383000"/>
            <a:ext cx="7913400" cy="3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650" y="2103488"/>
            <a:ext cx="3081223" cy="200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6"/>
          <p:cNvSpPr txBox="1"/>
          <p:nvPr/>
        </p:nvSpPr>
        <p:spPr>
          <a:xfrm>
            <a:off x="3476875" y="1196525"/>
            <a:ext cx="5104800" cy="3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Astitva is an AI-driven platform empowering women by providing:</a:t>
            </a:r>
            <a:endParaRPr sz="1200"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Community Forums – A safe space for discussions on career, health, safety, and legal matters</a:t>
            </a: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.</a:t>
            </a:r>
            <a:endParaRPr sz="1200"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Job Matching – AI-powered job recommendations for women-friendly workplaces.</a:t>
            </a:r>
            <a:endParaRPr sz="1200"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Health &amp; Wellness – Mental health support, cycle tracker, and well-being resources.</a:t>
            </a:r>
            <a:endParaRPr sz="1200"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Safety &amp; Legal Aid – Emergency alerts, self-defense tips, and legal guidance.</a:t>
            </a:r>
            <a:endParaRPr sz="1200"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Resource Finder – Geolocation-based access to verified shelters, clinics, and legal support.</a:t>
            </a:r>
            <a:endParaRPr sz="1200"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Target Audience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🎯 Women seeking jobs &amp; financial independence</a:t>
            </a:r>
            <a:b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</a:b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 🎯 Survivors of abuse needing safety &amp; legal help</a:t>
            </a:r>
            <a:b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</a:b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 🎯 Women requiring mental &amp; physical health support</a:t>
            </a:r>
            <a:b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</a:b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 🎯 Young professionals &amp; students</a:t>
            </a:r>
            <a:b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</a:br>
            <a:r>
              <a:rPr lang="en" sz="1200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 🎯 NGOs &amp; organizations supporting women’s empowerment</a:t>
            </a:r>
            <a:endParaRPr sz="1200"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3" name="Google Shape;153;p27"/>
          <p:cNvSpPr txBox="1"/>
          <p:nvPr/>
        </p:nvSpPr>
        <p:spPr>
          <a:xfrm>
            <a:off x="424375" y="311775"/>
            <a:ext cx="84879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What We Have Implemented ?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54" name="Google Shape;154;p27"/>
          <p:cNvSpPr txBox="1"/>
          <p:nvPr/>
        </p:nvSpPr>
        <p:spPr>
          <a:xfrm>
            <a:off x="753350" y="1291550"/>
            <a:ext cx="7729800" cy="3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1️⃣ </a:t>
            </a:r>
            <a:r>
              <a:rPr b="1" lang="en" sz="1100">
                <a:solidFill>
                  <a:schemeClr val="dk1"/>
                </a:solidFill>
              </a:rPr>
              <a:t>Job Marketplace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A dedicated platform offering women-friendly job listings with search, filters, and category-based postings.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Users can apply for jobs, save listings, and access career growth resources.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2️⃣ </a:t>
            </a:r>
            <a:r>
              <a:rPr b="1" lang="en" sz="1100">
                <a:solidFill>
                  <a:schemeClr val="dk1"/>
                </a:solidFill>
              </a:rPr>
              <a:t>Health &amp; Wellness Dashboard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Body Analysis:</a:t>
            </a:r>
            <a:r>
              <a:rPr lang="en" sz="1100">
                <a:solidFill>
                  <a:schemeClr val="dk1"/>
                </a:solidFill>
              </a:rPr>
              <a:t> Calculates BMI and assesses health risks.</a:t>
            </a:r>
            <a:br>
              <a:rPr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chemeClr val="dk1"/>
                </a:solidFill>
              </a:rPr>
              <a:t>Cycle Tracker:</a:t>
            </a:r>
            <a:r>
              <a:rPr lang="en" sz="1100">
                <a:solidFill>
                  <a:schemeClr val="dk1"/>
                </a:solidFill>
              </a:rPr>
              <a:t> Predicts menstrual cycles based on user inputs.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Hydration Tracker:</a:t>
            </a:r>
            <a:r>
              <a:rPr lang="en" sz="1100">
                <a:solidFill>
                  <a:schemeClr val="dk1"/>
                </a:solidFill>
              </a:rPr>
              <a:t> Monitors daily water intake with progress indicators.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Sympt</a:t>
            </a:r>
            <a:r>
              <a:rPr b="1" lang="en" sz="1100">
                <a:solidFill>
                  <a:schemeClr val="dk1"/>
                </a:solidFill>
              </a:rPr>
              <a:t>o</a:t>
            </a:r>
            <a:r>
              <a:rPr b="1" lang="en" sz="1100">
                <a:solidFill>
                  <a:schemeClr val="dk1"/>
                </a:solidFill>
              </a:rPr>
              <a:t>m Tracker:</a:t>
            </a:r>
            <a:r>
              <a:rPr lang="en" sz="1100">
                <a:solidFill>
                  <a:schemeClr val="dk1"/>
                </a:solidFill>
              </a:rPr>
              <a:t> Logs health symptoms like headaches, cramps, and fatigue.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Activity Tracker:</a:t>
            </a:r>
            <a:r>
              <a:rPr lang="en" sz="1100">
                <a:solidFill>
                  <a:schemeClr val="dk1"/>
                </a:solidFill>
              </a:rPr>
              <a:t> Tracks daily and weekly steps with visual analytics.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3️⃣ </a:t>
            </a:r>
            <a:r>
              <a:rPr b="1" lang="en" sz="1100">
                <a:solidFill>
                  <a:schemeClr val="dk1"/>
                </a:solidFill>
              </a:rPr>
              <a:t>Community &amp; Resource Finder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Discussion Forums:</a:t>
            </a:r>
            <a:r>
              <a:rPr lang="en" sz="1100">
                <a:solidFill>
                  <a:schemeClr val="dk1"/>
                </a:solidFill>
              </a:rPr>
              <a:t> Space for knowledge sharing and networking.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Legal Aid &amp; Emergency Contacts:</a:t>
            </a:r>
            <a:r>
              <a:rPr lang="en" sz="1100">
                <a:solidFill>
                  <a:schemeClr val="dk1"/>
                </a:solidFill>
              </a:rPr>
              <a:t> Quick access to legal assistance and essential contacts.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Geolocation-based Safety Resources:</a:t>
            </a:r>
            <a:r>
              <a:rPr lang="en" sz="1100">
                <a:solidFill>
                  <a:schemeClr val="dk1"/>
                </a:solidFill>
              </a:rPr>
              <a:t> Helps locate nearby shelters, medical centers, and legal aid services.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4️⃣ </a:t>
            </a:r>
            <a:r>
              <a:rPr b="1" lang="en" sz="1100">
                <a:solidFill>
                  <a:schemeClr val="dk1"/>
                </a:solidFill>
              </a:rPr>
              <a:t>Security &amp; Authentication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Firebase Authentication:</a:t>
            </a:r>
            <a:r>
              <a:rPr lang="en" sz="1100">
                <a:solidFill>
                  <a:schemeClr val="dk1"/>
                </a:solidFill>
              </a:rPr>
              <a:t> Secure login using email/password &amp; Google Sign-In.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Encrypted Communication:</a:t>
            </a:r>
            <a:r>
              <a:rPr lang="en" sz="1100">
                <a:solidFill>
                  <a:schemeClr val="dk1"/>
                </a:solidFill>
              </a:rPr>
              <a:t> Ensures user privacy and protection, critical for sensitive discussions.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5️⃣ </a:t>
            </a:r>
            <a:r>
              <a:rPr b="1" lang="en" sz="1100">
                <a:solidFill>
                  <a:schemeClr val="dk1"/>
                </a:solidFill>
              </a:rPr>
              <a:t>AI Chatbot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Powered by </a:t>
            </a:r>
            <a:r>
              <a:rPr b="1" lang="en" sz="1100">
                <a:solidFill>
                  <a:schemeClr val="dk1"/>
                </a:solidFill>
              </a:rPr>
              <a:t>Gemini AI</a:t>
            </a:r>
            <a:r>
              <a:rPr lang="en" sz="1100">
                <a:solidFill>
                  <a:schemeClr val="dk1"/>
                </a:solidFill>
              </a:rPr>
              <a:t>, offering instant, accurate responses to legal, health, and career-related queries.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155" name="Google Shape;155;p27"/>
          <p:cNvSpPr txBox="1"/>
          <p:nvPr/>
        </p:nvSpPr>
        <p:spPr>
          <a:xfrm>
            <a:off x="7505375" y="1929075"/>
            <a:ext cx="1661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28"/>
          <p:cNvSpPr txBox="1"/>
          <p:nvPr/>
        </p:nvSpPr>
        <p:spPr>
          <a:xfrm>
            <a:off x="500575" y="235575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Innovation  &amp; </a:t>
            </a: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Tech Stack</a:t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66" name="Google Shape;1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800" y="1446375"/>
            <a:ext cx="1744550" cy="33700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 txBox="1"/>
          <p:nvPr/>
        </p:nvSpPr>
        <p:spPr>
          <a:xfrm>
            <a:off x="2516825" y="1397475"/>
            <a:ext cx="5958300" cy="3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Astitva is an all-in-one platform empowering women by integrating safety, employment, health, and community support.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🔹 AI-Powered Chatbot – Built with Gemini AI, offering 90% accurate responses to legal, health, and career queries.</a:t>
            </a:r>
            <a:b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</a:b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 🔹 Job Finder – Helps women find jobs tailored to their skills, preferences, and work conditions (remote, part-time, women-friendly workplaces).</a:t>
            </a:r>
            <a:b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</a:b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 🔹 Encrypted Privacy – Ensures secure communication with end-to-end encryption and IP masking for sensitive issues like domestic violence.</a:t>
            </a:r>
            <a:b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</a:b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 🔹 Real-time Mapping – OpenStreetMap integration provides real-time access to 200+ essential resources in 5 cities.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7" name="Google Shape;177;p29"/>
          <p:cNvSpPr txBox="1"/>
          <p:nvPr/>
        </p:nvSpPr>
        <p:spPr>
          <a:xfrm>
            <a:off x="394025" y="328800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Architecture</a:t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8" name="Google Shape;178;p29"/>
          <p:cNvSpPr txBox="1"/>
          <p:nvPr/>
        </p:nvSpPr>
        <p:spPr>
          <a:xfrm>
            <a:off x="660425" y="1397475"/>
            <a:ext cx="7814700" cy="3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System Architecture of Astitva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🖥 Frontend (Client-Side)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Built with React.js for a seamless user experience.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Tailwind CSS &amp; Material UI for an intuitive and accessible UI.</a:t>
            </a:r>
            <a:b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</a:b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🤖 AI &amp; Data Processing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Gemini AI-powered Chatbot for instant responses on health, legal aid, and career queries.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ML Models analyze user data for personalized job &amp; wellness recommendations.</a:t>
            </a:r>
            <a:b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</a:b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🔒 Security &amp; Privacy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End-to-End Encryption for private and anonymous communication.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IP Masking ensures user safety in high-risk situations.</a:t>
            </a:r>
            <a:b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</a:b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🌍 Third-Party Integrations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OpenStreetMap for geolocation-based emergency services.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8" name="Google Shape;188;p30"/>
          <p:cNvSpPr txBox="1"/>
          <p:nvPr/>
        </p:nvSpPr>
        <p:spPr>
          <a:xfrm>
            <a:off x="500575" y="235575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Future Scope </a:t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9" name="Google Shape;189;p30"/>
          <p:cNvSpPr txBox="1"/>
          <p:nvPr/>
        </p:nvSpPr>
        <p:spPr>
          <a:xfrm>
            <a:off x="2516825" y="1397475"/>
            <a:ext cx="5958300" cy="3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30"/>
          <p:cNvSpPr txBox="1"/>
          <p:nvPr/>
        </p:nvSpPr>
        <p:spPr>
          <a:xfrm>
            <a:off x="689150" y="1395125"/>
            <a:ext cx="7337100" cy="32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Future Scope of Astitva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🚀 AI &amp; Personalization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Enhance AI chatbot with advanced NLP for more precise legal, health, and career guidance.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Personalized dashboards based on user behavior and preferences.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📈 Expanded Job Opportunities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Integrate AI-driven job recommendations for tailored career opportunities.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Collaborate with women-focused organizations for better employment support.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🌍 Geographical Expansion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Scale resource mapping to more cities &amp; rural areas for wider accessibility.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  <a:latin typeface="Outfit SemiBold"/>
                <a:ea typeface="Outfit SemiBold"/>
                <a:cs typeface="Outfit SemiBold"/>
                <a:sym typeface="Outfit SemiBold"/>
              </a:rPr>
              <a:t>Multi-language support for diverse user groups.</a:t>
            </a:r>
            <a:endParaRPr>
              <a:solidFill>
                <a:schemeClr val="dk1"/>
              </a:solidFill>
              <a:latin typeface="Outfit SemiBold"/>
              <a:ea typeface="Outfit SemiBold"/>
              <a:cs typeface="Outfit SemiBold"/>
              <a:sym typeface="Outfi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